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5" r:id="rId2"/>
    <p:sldId id="257" r:id="rId3"/>
    <p:sldId id="259" r:id="rId4"/>
    <p:sldId id="262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7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59C8D1-0E0C-44DB-B466-67241CA3EF5B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1F05DC-C3FE-4629-81E6-1BCC3E8203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29BB02-AD74-4124-B16D-8D55230290CD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5CFEC5-C668-4354-883A-977F7E638916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51F1-2EDD-4A45-876A-BC55D035DFA2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BDDA-C8E7-4D9E-B78B-4C053ECC7A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B855-406D-478A-AF80-3D6E63FFA563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C5BD-E98C-4F0C-BBCC-A22BD2466F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3BC4-DC18-4923-815C-39DFCC12F1A1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83F7-86EE-4217-9A38-F3BEEBAC80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03D-C7BF-4596-BD5D-C9F21DE6894C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FBFF-1D14-4710-8D5D-17A647BBE5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0CD0-0A75-4CA1-8D95-50835884540F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9E8C-78D9-41C9-8B53-55E3A41DDB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1146-549C-414C-B128-02075EC2BF8C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C2B8-30FB-41C4-AFC7-82E2B2C7F3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20BC-EB52-43A8-866D-BF9580463ACD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0AF4-887B-4FE4-A0D6-D6A185C216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6386-95E1-4873-A748-585D26428BCD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A475-7C3C-4C09-AB27-E35292A3D1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78BD-3935-4A14-8391-F38F01DD9BCA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8DF9-CAD9-48CD-995D-ED90EDDC0F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2855-FEF2-40CD-84D0-5DC7FFBC3744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116B-68EB-4AF5-A450-00A71A3489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15DF-F5B2-430C-AC14-4F92EF763109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E5B0-CB59-4440-896A-50E6646218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88223E-545E-45F7-8AB3-E85474EED422}" type="datetimeFigureOut">
              <a:rPr lang="sv-SE"/>
              <a:pPr>
                <a:defRPr/>
              </a:pPr>
              <a:t>2013-10-09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D3C306-BEA3-4279-959D-959214DBE8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05_Gestaltningsprogram bro\Bilaga2d Kvarnholmen_Mar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ruta 2"/>
          <p:cNvSpPr txBox="1">
            <a:spLocks noChangeArrowheads="1"/>
          </p:cNvSpPr>
          <p:nvPr/>
        </p:nvSpPr>
        <p:spPr bwMode="auto">
          <a:xfrm>
            <a:off x="8453438" y="1203325"/>
            <a:ext cx="554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5400">
                <a:solidFill>
                  <a:schemeClr val="bg1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475656" y="980728"/>
            <a:ext cx="63262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dirty="0">
                <a:latin typeface="+mn-lt"/>
              </a:rPr>
              <a:t>The first public </a:t>
            </a:r>
            <a:r>
              <a:rPr lang="sv-SE" sz="2000" dirty="0" err="1">
                <a:latin typeface="+mn-lt"/>
              </a:rPr>
              <a:t>transportation</a:t>
            </a:r>
            <a:r>
              <a:rPr lang="sv-SE" sz="2000" dirty="0">
                <a:latin typeface="+mn-lt"/>
              </a:rPr>
              <a:t> </a:t>
            </a:r>
            <a:r>
              <a:rPr lang="sv-SE" sz="2000" dirty="0" err="1">
                <a:latin typeface="+mn-lt"/>
              </a:rPr>
              <a:t>project</a:t>
            </a:r>
            <a:r>
              <a:rPr lang="sv-SE" sz="2000" dirty="0">
                <a:latin typeface="+mn-lt"/>
              </a:rPr>
              <a:t> </a:t>
            </a:r>
            <a:r>
              <a:rPr lang="sv-SE" sz="2000" dirty="0" err="1">
                <a:latin typeface="+mn-lt"/>
              </a:rPr>
              <a:t>procured</a:t>
            </a:r>
            <a:r>
              <a:rPr lang="sv-SE" sz="2000" dirty="0">
                <a:latin typeface="+mn-lt"/>
              </a:rPr>
              <a:t> </a:t>
            </a:r>
            <a:r>
              <a:rPr lang="sv-SE" sz="2000" dirty="0" err="1">
                <a:latin typeface="+mn-lt"/>
              </a:rPr>
              <a:t>through</a:t>
            </a:r>
            <a:r>
              <a:rPr lang="sv-SE" sz="2000" dirty="0">
                <a:latin typeface="+mn-lt"/>
              </a:rPr>
              <a:t> </a:t>
            </a:r>
            <a:r>
              <a:rPr lang="sv-SE" sz="2000" dirty="0" err="1">
                <a:latin typeface="+mn-lt"/>
              </a:rPr>
              <a:t>Competitive</a:t>
            </a:r>
            <a:r>
              <a:rPr lang="sv-SE" sz="2000" dirty="0">
                <a:latin typeface="+mn-lt"/>
              </a:rPr>
              <a:t> </a:t>
            </a:r>
            <a:r>
              <a:rPr lang="sv-SE" sz="2000" dirty="0" err="1">
                <a:latin typeface="+mn-lt"/>
              </a:rPr>
              <a:t>Dialogue</a:t>
            </a:r>
            <a:r>
              <a:rPr lang="sv-SE" sz="2000" dirty="0">
                <a:latin typeface="+mn-lt"/>
              </a:rPr>
              <a:t> in Sweden</a:t>
            </a:r>
            <a:endParaRPr lang="sv-SE" sz="2000" dirty="0">
              <a:latin typeface="+mn-lt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2015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500438"/>
            <a:ext cx="5270500" cy="290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341438"/>
            <a:ext cx="5162550" cy="268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1351128" y="274638"/>
            <a:ext cx="7107072" cy="634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 err="1">
                <a:latin typeface="+mj-lt"/>
                <a:ea typeface="+mj-ea"/>
                <a:cs typeface="+mj-cs"/>
              </a:rPr>
              <a:t>Nackas</a:t>
            </a:r>
            <a:r>
              <a:rPr lang="en-GB" sz="4400" dirty="0">
                <a:latin typeface="+mj-lt"/>
                <a:ea typeface="+mj-ea"/>
                <a:cs typeface="+mj-cs"/>
              </a:rPr>
              <a:t> own entrance proposal</a:t>
            </a:r>
            <a:endParaRPr lang="sv-SE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7921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5_Gestaltningsprogram bro\Bilaga2c Bild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501775"/>
            <a:ext cx="5616575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1763688" y="836712"/>
            <a:ext cx="59766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sv-SE" b="1" dirty="0" err="1">
                <a:solidFill>
                  <a:schemeClr val="bg1"/>
                </a:solidFill>
                <a:latin typeface="+mn-lt"/>
              </a:rPr>
              <a:t>winner</a:t>
            </a:r>
            <a:r>
              <a:rPr lang="sv-SE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+mn-lt"/>
              </a:rPr>
              <a:t>company´s</a:t>
            </a:r>
            <a:r>
              <a:rPr lang="sv-SE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+mn-lt"/>
              </a:rPr>
              <a:t>own</a:t>
            </a:r>
            <a:r>
              <a:rPr lang="sv-SE" b="1" dirty="0">
                <a:solidFill>
                  <a:schemeClr val="bg1"/>
                </a:solidFill>
                <a:latin typeface="+mn-lt"/>
              </a:rPr>
              <a:t> bridge </a:t>
            </a:r>
            <a:r>
              <a:rPr lang="sv-SE" b="1" dirty="0" err="1">
                <a:solidFill>
                  <a:schemeClr val="bg1"/>
                </a:solidFill>
                <a:latin typeface="+mn-lt"/>
              </a:rPr>
              <a:t>proposal</a:t>
            </a:r>
            <a:endParaRPr lang="sv-SE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11525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4843"/>
          <a:stretch>
            <a:fillRect/>
          </a:stretch>
        </p:blipFill>
        <p:spPr bwMode="auto">
          <a:xfrm>
            <a:off x="652463" y="1709738"/>
            <a:ext cx="7796212" cy="327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ubrik 1"/>
          <p:cNvSpPr txBox="1">
            <a:spLocks/>
          </p:cNvSpPr>
          <p:nvPr/>
        </p:nvSpPr>
        <p:spPr>
          <a:xfrm>
            <a:off x="1187624" y="382137"/>
            <a:ext cx="7216788" cy="1143000"/>
          </a:xfrm>
          <a:prstGeom prst="rect">
            <a:avLst/>
          </a:prstGeom>
          <a:solidFill>
            <a:schemeClr val="tx2">
              <a:lumMod val="9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3200" dirty="0">
                <a:latin typeface="+mj-lt"/>
                <a:ea typeface="+mj-ea"/>
                <a:cs typeface="+mj-cs"/>
              </a:rPr>
              <a:t>Rock tunnel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v-SE" sz="3200" dirty="0">
                <a:latin typeface="+mj-lt"/>
                <a:ea typeface="+mj-ea"/>
                <a:cs typeface="+mj-cs"/>
              </a:rPr>
              <a:t>2 </a:t>
            </a:r>
            <a:r>
              <a:rPr lang="sv-SE" sz="3200" dirty="0" err="1">
                <a:latin typeface="+mj-lt"/>
                <a:ea typeface="+mj-ea"/>
                <a:cs typeface="+mj-cs"/>
              </a:rPr>
              <a:t>tenderers</a:t>
            </a:r>
            <a:r>
              <a:rPr lang="sv-SE" sz="3200" dirty="0">
                <a:latin typeface="+mj-lt"/>
                <a:ea typeface="+mj-ea"/>
                <a:cs typeface="+mj-cs"/>
              </a:rPr>
              <a:t> </a:t>
            </a:r>
            <a:r>
              <a:rPr lang="sv-SE" sz="3200" dirty="0" err="1">
                <a:latin typeface="+mj-lt"/>
                <a:ea typeface="+mj-ea"/>
                <a:cs typeface="+mj-cs"/>
              </a:rPr>
              <a:t>had</a:t>
            </a:r>
            <a:r>
              <a:rPr lang="sv-SE" sz="3200" dirty="0">
                <a:latin typeface="+mj-lt"/>
                <a:ea typeface="+mj-ea"/>
                <a:cs typeface="+mj-cs"/>
              </a:rPr>
              <a:t> </a:t>
            </a:r>
            <a:r>
              <a:rPr lang="sv-SE" sz="3200" dirty="0" err="1">
                <a:latin typeface="+mj-lt"/>
                <a:ea typeface="+mj-ea"/>
                <a:cs typeface="+mj-cs"/>
              </a:rPr>
              <a:t>similar</a:t>
            </a:r>
            <a:r>
              <a:rPr lang="sv-SE" sz="3200" dirty="0">
                <a:latin typeface="+mj-lt"/>
                <a:ea typeface="+mj-ea"/>
                <a:cs typeface="+mj-cs"/>
              </a:rPr>
              <a:t> solutions</a:t>
            </a:r>
            <a:endParaRPr lang="sv-SE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9461" name="textruta 3"/>
          <p:cNvSpPr txBox="1">
            <a:spLocks noChangeArrowheads="1"/>
          </p:cNvSpPr>
          <p:nvPr/>
        </p:nvSpPr>
        <p:spPr bwMode="auto">
          <a:xfrm>
            <a:off x="804863" y="5445125"/>
            <a:ext cx="713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Verdana" pitchFamily="34" charset="0"/>
              </a:rPr>
              <a:t>The extension of the rock tunnel and thereby decreasing the length of the concrete tunnel as well as excavation on Ryssbergen.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6518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48118" y="274638"/>
            <a:ext cx="5257800" cy="1143000"/>
          </a:xfrm>
          <a:solidFill>
            <a:schemeClr val="bg2">
              <a:lumMod val="95000"/>
            </a:schemeClr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smtClean="0"/>
              <a:t>Tenders compiled</a:t>
            </a:r>
            <a:endParaRPr lang="sv-SE" sz="3200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1811338" y="2374900"/>
          <a:ext cx="5135562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036"/>
                <a:gridCol w="1712036"/>
                <a:gridCol w="1712036"/>
              </a:tblGrid>
              <a:tr h="494902">
                <a:tc>
                  <a:txBody>
                    <a:bodyPr/>
                    <a:lstStyle/>
                    <a:p>
                      <a:r>
                        <a:rPr lang="sv-SE" dirty="0" smtClean="0"/>
                        <a:t>Anbudsgivare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Pris huvud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Alternativ</a:t>
                      </a:r>
                      <a:endParaRPr lang="sv-SE" dirty="0"/>
                    </a:p>
                  </a:txBody>
                  <a:tcPr/>
                </a:tc>
              </a:tr>
              <a:tr h="494902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347.122.096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298.574.000</a:t>
                      </a:r>
                      <a:endParaRPr lang="sv-SE" dirty="0"/>
                    </a:p>
                  </a:txBody>
                  <a:tcPr/>
                </a:tc>
              </a:tr>
              <a:tr h="494902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299.980.000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263.000.000</a:t>
                      </a:r>
                      <a:endParaRPr lang="sv-SE" dirty="0"/>
                    </a:p>
                  </a:txBody>
                  <a:tcPr/>
                </a:tc>
              </a:tr>
              <a:tr h="494902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304.410.139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253.504.424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llips 3"/>
          <p:cNvSpPr/>
          <p:nvPr/>
        </p:nvSpPr>
        <p:spPr>
          <a:xfrm>
            <a:off x="4995863" y="3808413"/>
            <a:ext cx="2046287" cy="531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0507" name="textruta 5"/>
          <p:cNvSpPr txBox="1">
            <a:spLocks noChangeArrowheads="1"/>
          </p:cNvSpPr>
          <p:nvPr/>
        </p:nvSpPr>
        <p:spPr bwMode="auto">
          <a:xfrm>
            <a:off x="5164138" y="5083175"/>
            <a:ext cx="189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Verdana" pitchFamily="34" charset="0"/>
              </a:rPr>
              <a:t>Contract sum</a:t>
            </a:r>
          </a:p>
        </p:txBody>
      </p:sp>
      <p:cxnSp>
        <p:nvCxnSpPr>
          <p:cNvPr id="8" name="Rak pil 7"/>
          <p:cNvCxnSpPr/>
          <p:nvPr/>
        </p:nvCxnSpPr>
        <p:spPr>
          <a:xfrm flipH="1">
            <a:off x="5688013" y="4330700"/>
            <a:ext cx="188912" cy="792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55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1680" y="327547"/>
            <a:ext cx="5904656" cy="1143000"/>
          </a:xfrm>
          <a:solidFill>
            <a:schemeClr val="tx2">
              <a:lumMod val="95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v-SE" sz="3200" dirty="0" smtClean="0"/>
              <a:t>	</a:t>
            </a:r>
            <a:r>
              <a:rPr lang="sv-SE" sz="3200" dirty="0" err="1" smtClean="0"/>
              <a:t>Evaluation</a:t>
            </a:r>
            <a:r>
              <a:rPr lang="sv-SE" sz="3200" dirty="0" smtClean="0"/>
              <a:t> process</a:t>
            </a:r>
            <a:endParaRPr lang="sv-SE" sz="3200" dirty="0"/>
          </a:p>
        </p:txBody>
      </p:sp>
      <p:sp>
        <p:nvSpPr>
          <p:cNvPr id="21508" name="Platshållare för innehåll 2"/>
          <p:cNvSpPr>
            <a:spLocks noGrp="1"/>
          </p:cNvSpPr>
          <p:nvPr>
            <p:ph idx="1"/>
          </p:nvPr>
        </p:nvSpPr>
        <p:spPr>
          <a:xfrm>
            <a:off x="806450" y="2492375"/>
            <a:ext cx="8229600" cy="3849688"/>
          </a:xfrm>
        </p:spPr>
        <p:txBody>
          <a:bodyPr/>
          <a:lstStyle/>
          <a:p>
            <a:pPr marL="277813" indent="-184150"/>
            <a:endParaRPr lang="sv-SE" sz="2000" smtClean="0"/>
          </a:p>
          <a:p>
            <a:pPr marL="277813" indent="-184150"/>
            <a:endParaRPr lang="sv-SE" sz="2000" smtClean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570038" y="2579688"/>
          <a:ext cx="5457825" cy="2187575"/>
        </p:xfrm>
        <a:graphic>
          <a:graphicData uri="http://schemas.openxmlformats.org/drawingml/2006/table">
            <a:tbl>
              <a:tblPr/>
              <a:tblGrid>
                <a:gridCol w="520700"/>
                <a:gridCol w="3894137"/>
                <a:gridCol w="1042988"/>
              </a:tblGrid>
              <a:tr h="363538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71488" algn="l"/>
                          <a:tab pos="492125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3171825" algn="l"/>
                        </a:tabLst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Criteria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71488" algn="l"/>
                          <a:tab pos="492125" algn="l"/>
                        </a:tabLst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3171825" algn="l"/>
                        </a:tabLst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71488" algn="l"/>
                          <a:tab pos="492125" algn="l"/>
                        </a:tabLst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3171825" algn="l"/>
                        </a:tabLst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Best bridge as well as tunnel solutions/LCC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71488" algn="l"/>
                          <a:tab pos="492125" algn="l"/>
                        </a:tabLst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3171825" algn="l"/>
                        </a:tabLst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Tenderer organisation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71488" algn="l"/>
                          <a:tab pos="492125" algn="l"/>
                        </a:tabLst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3171825" algn="l"/>
                        </a:tabLst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Enviromental consideration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5" name="textruta 5"/>
          <p:cNvSpPr txBox="1">
            <a:spLocks noChangeArrowheads="1"/>
          </p:cNvSpPr>
          <p:nvPr/>
        </p:nvSpPr>
        <p:spPr bwMode="auto">
          <a:xfrm>
            <a:off x="1568450" y="1831975"/>
            <a:ext cx="5653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b="1">
                <a:latin typeface="Verdana" pitchFamily="34" charset="0"/>
              </a:rPr>
              <a:t>Weightning on peer review between 4 criteria</a:t>
            </a:r>
          </a:p>
          <a:p>
            <a:endParaRPr lang="sv-SE">
              <a:latin typeface="Verdana" pitchFamily="34" charset="0"/>
            </a:endParaRPr>
          </a:p>
        </p:txBody>
      </p:sp>
      <p:pic>
        <p:nvPicPr>
          <p:cNvPr id="215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1541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Nacka ppt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B0B065"/>
      </a:accent1>
      <a:accent2>
        <a:srgbClr val="EA653C"/>
      </a:accent2>
      <a:accent3>
        <a:srgbClr val="E8B545"/>
      </a:accent3>
      <a:accent4>
        <a:srgbClr val="C44F53"/>
      </a:accent4>
      <a:accent5>
        <a:srgbClr val="005A9E"/>
      </a:accent5>
      <a:accent6>
        <a:srgbClr val="C8AE7E"/>
      </a:accent6>
      <a:hlink>
        <a:srgbClr val="0000FF"/>
      </a:hlink>
      <a:folHlink>
        <a:srgbClr val="800080"/>
      </a:folHlink>
    </a:clrScheme>
    <a:fontScheme name="Nacka kommu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</TotalTime>
  <Words>100</Words>
  <Application>Microsoft Office PowerPoint</Application>
  <PresentationFormat>On-screen Show (4:3)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Verdana</vt:lpstr>
      <vt:lpstr>Arial</vt:lpstr>
      <vt:lpstr>Calibri</vt:lpstr>
      <vt:lpstr>Times New Roman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Nacka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yushas</dc:creator>
  <cp:lastModifiedBy>davidpryor</cp:lastModifiedBy>
  <cp:revision>1</cp:revision>
  <dcterms:created xsi:type="dcterms:W3CDTF">2013-09-11T07:05:35Z</dcterms:created>
  <dcterms:modified xsi:type="dcterms:W3CDTF">2013-10-09T14:17:54Z</dcterms:modified>
</cp:coreProperties>
</file>